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7" r:id="rId11"/>
    <p:sldId id="268" r:id="rId12"/>
    <p:sldId id="276" r:id="rId13"/>
    <p:sldId id="269" r:id="rId14"/>
    <p:sldId id="263" r:id="rId15"/>
    <p:sldId id="270" r:id="rId16"/>
    <p:sldId id="273" r:id="rId17"/>
    <p:sldId id="274" r:id="rId18"/>
    <p:sldId id="266" r:id="rId19"/>
    <p:sldId id="271" r:id="rId20"/>
    <p:sldId id="280" r:id="rId21"/>
    <p:sldId id="279" r:id="rId22"/>
    <p:sldId id="272" r:id="rId23"/>
    <p:sldId id="275" r:id="rId24"/>
    <p:sldId id="277"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94624" autoAdjust="0"/>
  </p:normalViewPr>
  <p:slideViewPr>
    <p:cSldViewPr>
      <p:cViewPr>
        <p:scale>
          <a:sx n="50" d="100"/>
          <a:sy n="50" d="100"/>
        </p:scale>
        <p:origin x="-139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wp1.jpg"/>
          <p:cNvPicPr>
            <a:picLocks noChangeAspect="1"/>
          </p:cNvPicPr>
          <p:nvPr/>
        </p:nvPicPr>
        <p:blipFill>
          <a:blip r:embed="rId2"/>
          <a:stretch>
            <a:fillRect/>
          </a:stretch>
        </p:blipFill>
        <p:spPr>
          <a:xfrm>
            <a:off x="0" y="0"/>
            <a:ext cx="9144000" cy="6858000"/>
          </a:xfrm>
          <a:prstGeom prst="rect">
            <a:avLst/>
          </a:prstGeom>
          <a:ln>
            <a:solidFill>
              <a:srgbClr val="FF0000"/>
            </a:solidFill>
          </a:ln>
        </p:spPr>
      </p:pic>
      <p:sp>
        <p:nvSpPr>
          <p:cNvPr id="7" name="TextBox 6"/>
          <p:cNvSpPr txBox="1"/>
          <p:nvPr/>
        </p:nvSpPr>
        <p:spPr>
          <a:xfrm>
            <a:off x="1524000" y="2590800"/>
            <a:ext cx="5943600" cy="1446550"/>
          </a:xfrm>
          <a:prstGeom prst="rect">
            <a:avLst/>
          </a:prstGeom>
          <a:noFill/>
        </p:spPr>
        <p:txBody>
          <a:bodyPr wrap="square" rtlCol="0">
            <a:spAutoFit/>
          </a:bodyPr>
          <a:lstStyle/>
          <a:p>
            <a:r>
              <a:rPr lang="bn-BD" sz="8800" dirty="0" smtClean="0">
                <a:solidFill>
                  <a:srgbClr val="FF0000"/>
                </a:solidFill>
                <a:latin typeface="NikoshBAN" pitchFamily="2" charset="0"/>
                <a:cs typeface="NikoshBAN" pitchFamily="2" charset="0"/>
              </a:rPr>
              <a:t>সকলকে স্বাগতম </a:t>
            </a:r>
            <a:endParaRPr lang="en-US" sz="8800" dirty="0">
              <a:solidFill>
                <a:srgbClr val="FF0000"/>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ppt_x</p:attrName>
                                        </p:attrNameLst>
                                      </p:cBhvr>
                                      <p:tavLst>
                                        <p:tav tm="0">
                                          <p:val>
                                            <p:strVal val="#ppt_x-.2"/>
                                          </p:val>
                                        </p:tav>
                                        <p:tav tm="100000">
                                          <p:val>
                                            <p:strVal val="#ppt_x"/>
                                          </p:val>
                                        </p:tav>
                                      </p:tavLst>
                                    </p:anim>
                                    <p:anim calcmode="lin" valueType="num">
                                      <p:cBhvr>
                                        <p:cTn id="11"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hj.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1828800" y="4800600"/>
            <a:ext cx="1600200" cy="1323439"/>
          </a:xfrm>
          <a:prstGeom prst="rect">
            <a:avLst/>
          </a:prstGeom>
          <a:noFill/>
        </p:spPr>
        <p:txBody>
          <a:bodyPr wrap="square" rtlCol="0">
            <a:spAutoFit/>
          </a:bodyPr>
          <a:lstStyle/>
          <a:p>
            <a:r>
              <a:rPr lang="bn-BD" sz="8000" dirty="0" smtClean="0">
                <a:solidFill>
                  <a:schemeClr val="bg1"/>
                </a:solidFill>
                <a:latin typeface="NikoshBAN" pitchFamily="2" charset="0"/>
                <a:cs typeface="NikoshBAN" pitchFamily="2" charset="0"/>
              </a:rPr>
              <a:t>মেঘ </a:t>
            </a:r>
            <a:endParaRPr lang="en-US" sz="80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sd.jpg"/>
          <p:cNvPicPr>
            <a:picLocks noChangeAspect="1"/>
          </p:cNvPicPr>
          <p:nvPr/>
        </p:nvPicPr>
        <p:blipFill>
          <a:blip r:embed="rId2"/>
          <a:stretch>
            <a:fillRect/>
          </a:stretch>
        </p:blipFill>
        <p:spPr>
          <a:xfrm>
            <a:off x="0" y="6620"/>
            <a:ext cx="9144000" cy="6849173"/>
          </a:xfrm>
          <a:prstGeom prst="rect">
            <a:avLst/>
          </a:prstGeom>
        </p:spPr>
      </p:pic>
      <p:sp>
        <p:nvSpPr>
          <p:cNvPr id="5" name="TextBox 4"/>
          <p:cNvSpPr txBox="1"/>
          <p:nvPr/>
        </p:nvSpPr>
        <p:spPr>
          <a:xfrm>
            <a:off x="2743200" y="2057400"/>
            <a:ext cx="9906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বৃষ্টি </a:t>
            </a:r>
            <a:endParaRPr lang="en-US" sz="4800" dirty="0">
              <a:solidFill>
                <a:schemeClr val="bg1"/>
              </a:solidFill>
              <a:latin typeface="NikoshBAN" pitchFamily="2" charset="0"/>
              <a:cs typeface="NikoshBAN" pitchFamily="2" charset="0"/>
            </a:endParaRPr>
          </a:p>
        </p:txBody>
      </p:sp>
      <p:pic>
        <p:nvPicPr>
          <p:cNvPr id="6" name="Picture 5" descr="birdtoon_e0.gif"/>
          <p:cNvPicPr>
            <a:picLocks noChangeAspect="1"/>
          </p:cNvPicPr>
          <p:nvPr/>
        </p:nvPicPr>
        <p:blipFill>
          <a:blip r:embed="rId3"/>
          <a:stretch>
            <a:fillRect/>
          </a:stretch>
        </p:blipFill>
        <p:spPr>
          <a:xfrm>
            <a:off x="6477000" y="6361272"/>
            <a:ext cx="2667001" cy="496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84" y="0"/>
            <a:ext cx="9155784" cy="6858000"/>
            <a:chOff x="-11784" y="0"/>
            <a:chExt cx="9155784" cy="6858000"/>
          </a:xfrm>
        </p:grpSpPr>
        <p:pic>
          <p:nvPicPr>
            <p:cNvPr id="4" name="Picture 3" descr="imagefrgs.jpg"/>
            <p:cNvPicPr>
              <a:picLocks noChangeAspect="1"/>
            </p:cNvPicPr>
            <p:nvPr/>
          </p:nvPicPr>
          <p:blipFill>
            <a:blip r:embed="rId2"/>
            <a:stretch>
              <a:fillRect/>
            </a:stretch>
          </p:blipFill>
          <p:spPr>
            <a:xfrm>
              <a:off x="-11784" y="0"/>
              <a:ext cx="9155784" cy="6858000"/>
            </a:xfrm>
            <a:prstGeom prst="rect">
              <a:avLst/>
            </a:prstGeom>
            <a:ln w="28575">
              <a:solidFill>
                <a:srgbClr val="FF0000"/>
              </a:solidFill>
            </a:ln>
          </p:spPr>
        </p:pic>
        <p:pic>
          <p:nvPicPr>
            <p:cNvPr id="5" name="Picture 4" descr="imagessaw.jpg"/>
            <p:cNvPicPr>
              <a:picLocks noChangeAspect="1"/>
            </p:cNvPicPr>
            <p:nvPr/>
          </p:nvPicPr>
          <p:blipFill>
            <a:blip r:embed="rId3"/>
            <a:stretch>
              <a:fillRect/>
            </a:stretch>
          </p:blipFill>
          <p:spPr>
            <a:xfrm>
              <a:off x="6248400" y="4137134"/>
              <a:ext cx="2895600" cy="2720866"/>
            </a:xfrm>
            <a:prstGeom prst="rect">
              <a:avLst/>
            </a:prstGeom>
            <a:ln w="28575">
              <a:solidFill>
                <a:srgbClr val="FF0000"/>
              </a:solidFill>
            </a:ln>
          </p:spPr>
        </p:pic>
      </p:grpSp>
      <p:sp>
        <p:nvSpPr>
          <p:cNvPr id="7" name="TextBox 6"/>
          <p:cNvSpPr txBox="1"/>
          <p:nvPr/>
        </p:nvSpPr>
        <p:spPr>
          <a:xfrm>
            <a:off x="3352800" y="5105400"/>
            <a:ext cx="20574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শিলা বৃষ্টি </a:t>
            </a:r>
            <a:endParaRPr lang="en-US" sz="4800" dirty="0">
              <a:solidFill>
                <a:schemeClr val="bg1"/>
              </a:solidFill>
              <a:latin typeface="NikoshBAN" pitchFamily="2" charset="0"/>
              <a:cs typeface="NikoshBAN" pitchFamily="2" charset="0"/>
            </a:endParaRPr>
          </a:p>
        </p:txBody>
      </p:sp>
      <p:pic>
        <p:nvPicPr>
          <p:cNvPr id="8" name="Picture 7" descr="butterflygroup_e0.gif"/>
          <p:cNvPicPr>
            <a:picLocks noChangeAspect="1"/>
          </p:cNvPicPr>
          <p:nvPr/>
        </p:nvPicPr>
        <p:blipFill>
          <a:blip r:embed="rId4"/>
          <a:stretch>
            <a:fillRect/>
          </a:stretch>
        </p:blipFill>
        <p:spPr>
          <a:xfrm>
            <a:off x="3048000" y="0"/>
            <a:ext cx="3200399" cy="296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vdr7s.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62000" y="990600"/>
            <a:ext cx="8153400" cy="1200329"/>
          </a:xfrm>
          <a:prstGeom prst="rect">
            <a:avLst/>
          </a:prstGeom>
          <a:noFill/>
        </p:spPr>
        <p:txBody>
          <a:bodyPr wrap="square" rtlCol="0">
            <a:spAutoFit/>
          </a:bodyPr>
          <a:lstStyle/>
          <a:p>
            <a:r>
              <a:rPr lang="bn-BD" sz="7200" dirty="0" smtClean="0">
                <a:solidFill>
                  <a:schemeClr val="bg1"/>
                </a:solidFill>
                <a:latin typeface="NikoshBAN" pitchFamily="2" charset="0"/>
                <a:cs typeface="NikoshBAN" pitchFamily="2" charset="0"/>
              </a:rPr>
              <a:t>পানি সাগরে গিয়ে পড়ছে </a:t>
            </a:r>
            <a:endParaRPr lang="en-US" sz="72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pPr algn="ctr"/>
            <a:r>
              <a:rPr lang="bn-BD"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ea typeface="MS Mincho" pitchFamily="49" charset="-128"/>
                <a:cs typeface="NikoshBAN" pitchFamily="2" charset="0"/>
              </a:rPr>
              <a:t>ছবির সাহায্যে আলোচনা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ea typeface="MS Mincho" pitchFamily="49" charset="-128"/>
              <a:cs typeface="NikoshBAN" pitchFamily="2" charset="0"/>
            </a:endParaRPr>
          </a:p>
        </p:txBody>
      </p:sp>
      <p:pic>
        <p:nvPicPr>
          <p:cNvPr id="5" name="Picture 4" descr="images27.jpg"/>
          <p:cNvPicPr>
            <a:picLocks noChangeAspect="1"/>
          </p:cNvPicPr>
          <p:nvPr/>
        </p:nvPicPr>
        <p:blipFill>
          <a:blip r:embed="rId2"/>
          <a:stretch>
            <a:fillRect/>
          </a:stretch>
        </p:blipFill>
        <p:spPr>
          <a:xfrm>
            <a:off x="0" y="0"/>
            <a:ext cx="9144000" cy="6858000"/>
          </a:xfrm>
          <a:prstGeom prst="rect">
            <a:avLst/>
          </a:prstGeom>
          <a:ln>
            <a:solidFill>
              <a:srgbClr val="FF0000"/>
            </a:solidFill>
          </a:ln>
        </p:spPr>
      </p:pic>
      <p:sp>
        <p:nvSpPr>
          <p:cNvPr id="6" name="TextBox 5"/>
          <p:cNvSpPr txBox="1"/>
          <p:nvPr/>
        </p:nvSpPr>
        <p:spPr>
          <a:xfrm>
            <a:off x="6781800" y="3200400"/>
            <a:ext cx="19050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জলীয় বাষ্প </a:t>
            </a:r>
            <a:endParaRPr lang="en-US" sz="3600" dirty="0">
              <a:solidFill>
                <a:srgbClr val="FF0000"/>
              </a:solidFill>
              <a:latin typeface="NikoshBAN" pitchFamily="2" charset="0"/>
              <a:cs typeface="NikoshBAN" pitchFamily="2" charset="0"/>
            </a:endParaRPr>
          </a:p>
        </p:txBody>
      </p:sp>
      <p:sp>
        <p:nvSpPr>
          <p:cNvPr id="7" name="TextBox 6"/>
          <p:cNvSpPr txBox="1"/>
          <p:nvPr/>
        </p:nvSpPr>
        <p:spPr>
          <a:xfrm>
            <a:off x="5943600" y="381000"/>
            <a:ext cx="8382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সূর্য </a:t>
            </a:r>
            <a:endParaRPr lang="en-US" sz="3600" dirty="0">
              <a:solidFill>
                <a:srgbClr val="FF0000"/>
              </a:solidFill>
              <a:latin typeface="NikoshBAN" pitchFamily="2" charset="0"/>
              <a:cs typeface="NikoshBAN" pitchFamily="2" charset="0"/>
            </a:endParaRPr>
          </a:p>
        </p:txBody>
      </p:sp>
      <p:sp>
        <p:nvSpPr>
          <p:cNvPr id="8" name="TextBox 7"/>
          <p:cNvSpPr txBox="1"/>
          <p:nvPr/>
        </p:nvSpPr>
        <p:spPr>
          <a:xfrm>
            <a:off x="3352800" y="990600"/>
            <a:ext cx="8382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মেঘ </a:t>
            </a:r>
            <a:endParaRPr lang="en-US" sz="3600" dirty="0">
              <a:solidFill>
                <a:srgbClr val="FF0000"/>
              </a:solidFill>
              <a:latin typeface="NikoshBAN" pitchFamily="2" charset="0"/>
              <a:cs typeface="NikoshBAN" pitchFamily="2" charset="0"/>
            </a:endParaRPr>
          </a:p>
        </p:txBody>
      </p:sp>
      <p:sp>
        <p:nvSpPr>
          <p:cNvPr id="9" name="TextBox 8"/>
          <p:cNvSpPr txBox="1"/>
          <p:nvPr/>
        </p:nvSpPr>
        <p:spPr>
          <a:xfrm>
            <a:off x="3124200" y="2057400"/>
            <a:ext cx="8382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বৃষ্টি </a:t>
            </a:r>
            <a:endParaRPr lang="en-US" sz="3600" dirty="0">
              <a:solidFill>
                <a:srgbClr val="FF0000"/>
              </a:solidFill>
              <a:latin typeface="NikoshBAN" pitchFamily="2" charset="0"/>
              <a:cs typeface="NikoshBAN" pitchFamily="2" charset="0"/>
            </a:endParaRPr>
          </a:p>
        </p:txBody>
      </p:sp>
      <p:sp>
        <p:nvSpPr>
          <p:cNvPr id="10" name="TextBox 9"/>
          <p:cNvSpPr txBox="1"/>
          <p:nvPr/>
        </p:nvSpPr>
        <p:spPr>
          <a:xfrm>
            <a:off x="5715000" y="6150114"/>
            <a:ext cx="990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সমুদ্র </a:t>
            </a:r>
            <a:endParaRPr lang="en-US" sz="4000" dirty="0">
              <a:solidFill>
                <a:srgbClr val="FF0000"/>
              </a:solidFill>
              <a:latin typeface="NikoshBAN" pitchFamily="2" charset="0"/>
              <a:cs typeface="NikoshBAN" pitchFamily="2" charset="0"/>
            </a:endParaRPr>
          </a:p>
        </p:txBody>
      </p:sp>
      <p:sp>
        <p:nvSpPr>
          <p:cNvPr id="11" name="TextBox 10"/>
          <p:cNvSpPr txBox="1"/>
          <p:nvPr/>
        </p:nvSpPr>
        <p:spPr>
          <a:xfrm>
            <a:off x="7086600" y="1524000"/>
            <a:ext cx="8382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মেঘ </a:t>
            </a:r>
            <a:endParaRPr lang="en-US" sz="3600" dirty="0">
              <a:solidFill>
                <a:srgbClr val="FF0000"/>
              </a:solidFill>
              <a:latin typeface="NikoshBAN" pitchFamily="2" charset="0"/>
              <a:cs typeface="NikoshBAN" pitchFamily="2" charset="0"/>
            </a:endParaRPr>
          </a:p>
        </p:txBody>
      </p:sp>
      <p:sp>
        <p:nvSpPr>
          <p:cNvPr id="12" name="TextBox 11"/>
          <p:cNvSpPr txBox="1"/>
          <p:nvPr/>
        </p:nvSpPr>
        <p:spPr>
          <a:xfrm>
            <a:off x="1371600" y="4191000"/>
            <a:ext cx="8382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নদী </a:t>
            </a:r>
            <a:endParaRPr lang="en-US" sz="3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klos.jpg"/>
          <p:cNvPicPr>
            <a:picLocks noChangeAspect="1"/>
          </p:cNvPicPr>
          <p:nvPr/>
        </p:nvPicPr>
        <p:blipFill>
          <a:blip r:embed="rId2"/>
          <a:stretch>
            <a:fillRect/>
          </a:stretch>
        </p:blipFill>
        <p:spPr>
          <a:xfrm>
            <a:off x="0" y="0"/>
            <a:ext cx="9144000" cy="6857999"/>
          </a:xfrm>
          <a:prstGeom prst="rect">
            <a:avLst/>
          </a:prstGeom>
          <a:ln>
            <a:solidFill>
              <a:srgbClr val="FF0000"/>
            </a:solidFill>
          </a:ln>
        </p:spPr>
      </p:pic>
      <p:sp>
        <p:nvSpPr>
          <p:cNvPr id="5" name="TextBox 4"/>
          <p:cNvSpPr txBox="1"/>
          <p:nvPr/>
        </p:nvSpPr>
        <p:spPr>
          <a:xfrm>
            <a:off x="0" y="0"/>
            <a:ext cx="9144000" cy="857250"/>
          </a:xfrm>
          <a:prstGeom prst="rect">
            <a:avLst/>
          </a:prstGeom>
          <a:noFill/>
        </p:spPr>
        <p:txBody>
          <a:bodyPr wrap="square" rtlCol="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দলীয় কাজ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990600" y="1074003"/>
            <a:ext cx="74676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১। মেঘ কীভাবে সৃষ্টি হয়? </a:t>
            </a:r>
            <a:endParaRPr lang="en-US" sz="4800" dirty="0">
              <a:solidFill>
                <a:schemeClr val="bg1"/>
              </a:solidFill>
              <a:latin typeface="NikoshBAN" pitchFamily="2" charset="0"/>
              <a:cs typeface="NikoshBAN" pitchFamily="2" charset="0"/>
            </a:endParaRPr>
          </a:p>
        </p:txBody>
      </p:sp>
      <p:sp>
        <p:nvSpPr>
          <p:cNvPr id="7" name="TextBox 6"/>
          <p:cNvSpPr txBox="1"/>
          <p:nvPr/>
        </p:nvSpPr>
        <p:spPr>
          <a:xfrm>
            <a:off x="1066800" y="1988403"/>
            <a:ext cx="73914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২। বৃষ্টি কীভাবে সৃষ্টি হয়? </a:t>
            </a:r>
            <a:endParaRPr lang="en-US" sz="4800" dirty="0">
              <a:solidFill>
                <a:schemeClr val="bg1"/>
              </a:solidFill>
              <a:latin typeface="NikoshBAN" pitchFamily="2" charset="0"/>
              <a:cs typeface="NikoshBAN" pitchFamily="2" charset="0"/>
            </a:endParaRPr>
          </a:p>
        </p:txBody>
      </p:sp>
      <p:sp>
        <p:nvSpPr>
          <p:cNvPr id="9" name="TextBox 8"/>
          <p:cNvSpPr txBox="1"/>
          <p:nvPr/>
        </p:nvSpPr>
        <p:spPr>
          <a:xfrm>
            <a:off x="304800" y="3200400"/>
            <a:ext cx="8458200" cy="762000"/>
          </a:xfrm>
          <a:prstGeom prst="rect">
            <a:avLst/>
          </a:prstGeom>
          <a:noFill/>
        </p:spPr>
        <p:txBody>
          <a:bodyPr wrap="square" rtlCol="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400" b="1" spc="50" dirty="0" smtClean="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শূণ্যস্থান পূরণ করঃ</a:t>
            </a:r>
            <a:endParaRPr lang="en-US" sz="44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TextBox 9"/>
          <p:cNvSpPr txBox="1"/>
          <p:nvPr/>
        </p:nvSpPr>
        <p:spPr>
          <a:xfrm>
            <a:off x="0" y="4503003"/>
            <a:ext cx="91440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ক। সূর্যের তাপে পানি ......... পরিণত হয়? </a:t>
            </a:r>
            <a:endParaRPr lang="en-US" sz="4800" dirty="0">
              <a:solidFill>
                <a:schemeClr val="bg1"/>
              </a:solidFill>
              <a:latin typeface="NikoshBAN" pitchFamily="2" charset="0"/>
              <a:cs typeface="NikoshBAN" pitchFamily="2" charset="0"/>
            </a:endParaRPr>
          </a:p>
        </p:txBody>
      </p:sp>
      <p:sp>
        <p:nvSpPr>
          <p:cNvPr id="11" name="TextBox 10"/>
          <p:cNvSpPr txBox="1"/>
          <p:nvPr/>
        </p:nvSpPr>
        <p:spPr>
          <a:xfrm>
            <a:off x="0" y="5417403"/>
            <a:ext cx="91440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খ। মেঘ আসলে ছোট ছোট......মিলে তৈরী হয়? </a:t>
            </a:r>
            <a:endParaRPr lang="en-US" sz="48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3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kks.jpg"/>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609600" y="1600200"/>
            <a:ext cx="7848600" cy="4154984"/>
          </a:xfrm>
          <a:prstGeom prst="rect">
            <a:avLst/>
          </a:prstGeom>
          <a:noFill/>
        </p:spPr>
        <p:txBody>
          <a:bodyPr wrap="square" rtlCol="0">
            <a:spAutoFit/>
          </a:bodyPr>
          <a:lstStyle/>
          <a:p>
            <a:pPr algn="just"/>
            <a:r>
              <a:rPr lang="bn-BD" sz="4400" b="1" u="sng" dirty="0" smtClean="0">
                <a:latin typeface="NikoshBAN" pitchFamily="2" charset="0"/>
                <a:cs typeface="NikoshBAN" pitchFamily="2" charset="0"/>
              </a:rPr>
              <a:t>মেঘঃ</a:t>
            </a:r>
            <a:r>
              <a:rPr lang="bn-BD" sz="4400" dirty="0" smtClean="0">
                <a:latin typeface="NikoshBAN" pitchFamily="2" charset="0"/>
                <a:cs typeface="NikoshBAN" pitchFamily="2" charset="0"/>
              </a:rPr>
              <a:t> সূর্যতাপে পুকুর, খাল, বিল, নদী ও সমূদ্রের পানি জলীয় বাষ্পে পরিণত হয়। এই জলীয় বাষ্প বায়ূমন্ডলের উপরের দিকে উঠে ঠাণ্ডা হয়ে ক্ষুদ্র পানিকণায় পরিণত হয়। এই পানি কণা একত্র হয়ে আকাশে ভেসে বেড়ায় একে মেঘ বলে।</a:t>
            </a:r>
            <a:endParaRPr lang="en-US" sz="4400" dirty="0">
              <a:latin typeface="NikoshBAN" pitchFamily="2" charset="0"/>
              <a:cs typeface="NikoshBAN" pitchFamily="2" charset="0"/>
            </a:endParaRPr>
          </a:p>
        </p:txBody>
      </p:sp>
      <p:sp>
        <p:nvSpPr>
          <p:cNvPr id="6" name="TextBox 5"/>
          <p:cNvSpPr txBox="1"/>
          <p:nvPr/>
        </p:nvSpPr>
        <p:spPr>
          <a:xfrm>
            <a:off x="1600200" y="381000"/>
            <a:ext cx="5334000" cy="830997"/>
          </a:xfrm>
          <a:prstGeom prst="rect">
            <a:avLst/>
          </a:prstGeom>
          <a:noFill/>
        </p:spPr>
        <p:txBody>
          <a:bodyPr wrap="square" rtlCol="0">
            <a:spAutoFit/>
          </a:bodyPr>
          <a:lstStyle/>
          <a:p>
            <a:r>
              <a:rPr lang="bn-BD" sz="4800" dirty="0" smtClean="0">
                <a:solidFill>
                  <a:srgbClr val="FF0000"/>
                </a:solidFill>
                <a:latin typeface="NikoshBAN" pitchFamily="2" charset="0"/>
                <a:cs typeface="NikoshBAN" pitchFamily="2" charset="0"/>
              </a:rPr>
              <a:t>১। মেঘ কীভাবে সৃষ্টি হয়? </a:t>
            </a:r>
            <a:endParaRPr lang="en-US" sz="48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e.jpg"/>
          <p:cNvPicPr>
            <a:picLocks noChangeAspect="1"/>
          </p:cNvPicPr>
          <p:nvPr/>
        </p:nvPicPr>
        <p:blipFill>
          <a:blip r:embed="rId2"/>
          <a:stretch>
            <a:fillRect/>
          </a:stretch>
        </p:blipFill>
        <p:spPr>
          <a:xfrm>
            <a:off x="-1" y="0"/>
            <a:ext cx="9144001" cy="6858000"/>
          </a:xfrm>
          <a:prstGeom prst="rect">
            <a:avLst/>
          </a:prstGeom>
        </p:spPr>
      </p:pic>
      <p:sp>
        <p:nvSpPr>
          <p:cNvPr id="5" name="Rectangle 4"/>
          <p:cNvSpPr/>
          <p:nvPr/>
        </p:nvSpPr>
        <p:spPr>
          <a:xfrm>
            <a:off x="0" y="1524000"/>
            <a:ext cx="9144000" cy="4832092"/>
          </a:xfrm>
          <a:prstGeom prst="rect">
            <a:avLst/>
          </a:prstGeom>
        </p:spPr>
        <p:txBody>
          <a:bodyPr wrap="square">
            <a:spAutoFit/>
          </a:bodyPr>
          <a:lstStyle/>
          <a:p>
            <a:pPr algn="just"/>
            <a:r>
              <a:rPr lang="bn-BD" sz="4400" b="1" u="sng" dirty="0" smtClean="0">
                <a:solidFill>
                  <a:schemeClr val="bg1"/>
                </a:solidFill>
                <a:latin typeface="NikoshBAN" pitchFamily="2" charset="0"/>
                <a:cs typeface="NikoshBAN" pitchFamily="2" charset="0"/>
              </a:rPr>
              <a:t>বৃষ্টিঃ</a:t>
            </a:r>
            <a:r>
              <a:rPr lang="bn-BD" sz="4400" dirty="0" smtClean="0">
                <a:solidFill>
                  <a:schemeClr val="bg1"/>
                </a:solidFill>
                <a:latin typeface="NikoshBAN" pitchFamily="2" charset="0"/>
                <a:cs typeface="NikoshBAN" pitchFamily="2" charset="0"/>
              </a:rPr>
              <a:t> সূর্যতাপে পুকুর, খাল, বিল, নদী </a:t>
            </a:r>
            <a:r>
              <a:rPr lang="bn-BD" sz="4400" dirty="0" smtClean="0">
                <a:solidFill>
                  <a:srgbClr val="FF0000"/>
                </a:solidFill>
                <a:latin typeface="NikoshBAN" pitchFamily="2" charset="0"/>
                <a:cs typeface="NikoshBAN" pitchFamily="2" charset="0"/>
              </a:rPr>
              <a:t>ও সমূদ্রের </a:t>
            </a:r>
            <a:r>
              <a:rPr lang="bn-BD" sz="4400" dirty="0" smtClean="0">
                <a:solidFill>
                  <a:schemeClr val="bg1"/>
                </a:solidFill>
                <a:latin typeface="NikoshBAN" pitchFamily="2" charset="0"/>
                <a:cs typeface="NikoshBAN" pitchFamily="2" charset="0"/>
              </a:rPr>
              <a:t>পানি জলীয় বাষ্পে পরিণত হয়। এই জলীয় বাষ্প বায়ূমন্ডলের উপরের দিকে উঠে ঠাণ্ডা হয়ে ক্ষুদ্র পানিকণায় পরিণত হয়। এই পানি কণা একত্র হয়ে আকাশে ভেসে বেড়ায় একে মেঘ বলে। পানিকণাগুলো একত্রিত হয়ে আকারে বড় হলে আর ভেসে থাকতে পারে না ফলে মাটিতে পড়ে একে বৃষ্টি বলে। </a:t>
            </a:r>
            <a:endParaRPr lang="en-US" sz="4400" dirty="0">
              <a:solidFill>
                <a:schemeClr val="bg1"/>
              </a:solidFill>
              <a:latin typeface="NikoshBAN" pitchFamily="2" charset="0"/>
              <a:cs typeface="NikoshBAN" pitchFamily="2" charset="0"/>
            </a:endParaRPr>
          </a:p>
        </p:txBody>
      </p:sp>
      <p:sp>
        <p:nvSpPr>
          <p:cNvPr id="6" name="TextBox 5"/>
          <p:cNvSpPr txBox="1"/>
          <p:nvPr/>
        </p:nvSpPr>
        <p:spPr>
          <a:xfrm>
            <a:off x="1676400" y="228600"/>
            <a:ext cx="5181600" cy="830997"/>
          </a:xfrm>
          <a:prstGeom prst="rect">
            <a:avLst/>
          </a:prstGeom>
          <a:noFill/>
        </p:spPr>
        <p:txBody>
          <a:bodyPr wrap="square" rtlCol="0">
            <a:spAutoFit/>
          </a:bodyPr>
          <a:lstStyle/>
          <a:p>
            <a:r>
              <a:rPr lang="bn-BD" sz="4800" dirty="0" smtClean="0">
                <a:solidFill>
                  <a:schemeClr val="bg1"/>
                </a:solidFill>
                <a:latin typeface="NikoshBAN" pitchFamily="2" charset="0"/>
                <a:cs typeface="NikoshBAN" pitchFamily="2" charset="0"/>
              </a:rPr>
              <a:t>২। বৃষ্টি কীভাবে সৃষ্টি হয়? </a:t>
            </a:r>
            <a:endParaRPr lang="en-US" sz="48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fr.jpg"/>
          <p:cNvPicPr>
            <a:picLocks noChangeAspect="1"/>
          </p:cNvPicPr>
          <p:nvPr/>
        </p:nvPicPr>
        <p:blipFill>
          <a:blip r:embed="rId3"/>
          <a:stretch>
            <a:fillRect/>
          </a:stretch>
        </p:blipFill>
        <p:spPr>
          <a:xfrm>
            <a:off x="0" y="-41148"/>
            <a:ext cx="9144000" cy="6899148"/>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6" name="Object 5">
            <a:hlinkClick r:id="" action="ppaction://ole?verb=0"/>
          </p:cNvPr>
          <p:cNvGraphicFramePr>
            <a:graphicFrameLocks noChangeAspect="1"/>
          </p:cNvGraphicFramePr>
          <p:nvPr/>
        </p:nvGraphicFramePr>
        <p:xfrm>
          <a:off x="3429000" y="2438400"/>
          <a:ext cx="1992489" cy="1681163"/>
        </p:xfrm>
        <a:graphic>
          <a:graphicData uri="http://schemas.openxmlformats.org/presentationml/2006/ole">
            <p:oleObj spid="_x0000_s1027"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922219"/>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15.jpg"/>
          <p:cNvPicPr>
            <a:picLocks noChangeAspect="1"/>
          </p:cNvPicPr>
          <p:nvPr/>
        </p:nvPicPr>
        <p:blipFill>
          <a:blip r:embed="rId2"/>
          <a:stretch>
            <a:fillRect/>
          </a:stretch>
        </p:blipFill>
        <p:spPr>
          <a:xfrm>
            <a:off x="-54249" y="0"/>
            <a:ext cx="9122049" cy="6858000"/>
          </a:xfrm>
          <a:prstGeom prst="rect">
            <a:avLst/>
          </a:prstGeom>
          <a:ln w="88900" cap="sq" cmpd="thickThin">
            <a:solidFill>
              <a:srgbClr val="000000"/>
            </a:solidFill>
            <a:prstDash val="solid"/>
            <a:miter lim="800000"/>
          </a:ln>
          <a:effectLst>
            <a:innerShdw blurRad="76200">
              <a:srgbClr val="000000"/>
            </a:innerShdw>
          </a:effectLst>
        </p:spPr>
      </p:pic>
      <p:cxnSp>
        <p:nvCxnSpPr>
          <p:cNvPr id="7" name="Straight Connector 6"/>
          <p:cNvCxnSpPr/>
          <p:nvPr/>
        </p:nvCxnSpPr>
        <p:spPr>
          <a:xfrm rot="5400000">
            <a:off x="1181100" y="3390106"/>
            <a:ext cx="632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866900" y="33909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15294" y="3390106"/>
            <a:ext cx="510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344" y="1524000"/>
            <a:ext cx="4343400" cy="3416320"/>
          </a:xfrm>
          <a:prstGeom prst="rect">
            <a:avLst/>
          </a:prstGeom>
          <a:noFill/>
        </p:spPr>
        <p:txBody>
          <a:bodyPr wrap="square" rtlCol="0">
            <a:spAutoFit/>
          </a:bodyPr>
          <a:lstStyle/>
          <a:p>
            <a:pPr algn="ctr"/>
            <a:r>
              <a:rPr lang="bn-BD" sz="3600" dirty="0" smtClean="0">
                <a:latin typeface="NikoshBAN" pitchFamily="2" charset="0"/>
                <a:cs typeface="NikoshBAN" pitchFamily="2" charset="0"/>
              </a:rPr>
              <a:t>শিক্ষক পরিচিতি-</a:t>
            </a:r>
          </a:p>
          <a:p>
            <a:pPr algn="ctr"/>
            <a:endParaRPr lang="bn-BD"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নজির আহমেদ</a:t>
            </a:r>
          </a:p>
          <a:p>
            <a:pPr algn="ctr"/>
            <a:r>
              <a:rPr lang="bn-BD" sz="3600" dirty="0" smtClean="0">
                <a:latin typeface="NikoshBAN" pitchFamily="2" charset="0"/>
                <a:cs typeface="NikoshBAN" pitchFamily="2" charset="0"/>
              </a:rPr>
              <a:t>সহকারী শিক্ষক</a:t>
            </a:r>
          </a:p>
          <a:p>
            <a:pPr algn="ctr"/>
            <a:r>
              <a:rPr lang="bn-BD" sz="3600" dirty="0" smtClean="0">
                <a:latin typeface="NikoshBAN" pitchFamily="2" charset="0"/>
                <a:cs typeface="NikoshBAN" pitchFamily="2" charset="0"/>
              </a:rPr>
              <a:t>থানা কলোনী স</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প্রা</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বিদ্যালয়</a:t>
            </a:r>
          </a:p>
          <a:p>
            <a:pPr algn="ctr"/>
            <a:r>
              <a:rPr lang="bn-BD" sz="3600" dirty="0" smtClean="0">
                <a:latin typeface="NikoshBAN" pitchFamily="2" charset="0"/>
                <a:cs typeface="NikoshBAN" pitchFamily="2" charset="0"/>
              </a:rPr>
              <a:t>বাঞ্ছারামপুর, ব্রাহ্মণবাড়িয়া। </a:t>
            </a:r>
            <a:endParaRPr lang="en-US" sz="3600" dirty="0">
              <a:latin typeface="NikoshBAN" pitchFamily="2" charset="0"/>
              <a:cs typeface="NikoshBAN" pitchFamily="2" charset="0"/>
            </a:endParaRPr>
          </a:p>
        </p:txBody>
      </p:sp>
      <p:sp>
        <p:nvSpPr>
          <p:cNvPr id="12" name="TextBox 11"/>
          <p:cNvSpPr txBox="1"/>
          <p:nvPr/>
        </p:nvSpPr>
        <p:spPr>
          <a:xfrm>
            <a:off x="4495800" y="1295400"/>
            <a:ext cx="4495800" cy="4247317"/>
          </a:xfrm>
          <a:prstGeom prst="rect">
            <a:avLst/>
          </a:prstGeom>
          <a:noFill/>
        </p:spPr>
        <p:txBody>
          <a:bodyPr wrap="square" rtlCol="0">
            <a:spAutoFit/>
          </a:bodyPr>
          <a:lstStyle/>
          <a:p>
            <a:pPr algn="ctr"/>
            <a:r>
              <a:rPr lang="bn-BD" sz="3600" dirty="0" smtClean="0">
                <a:solidFill>
                  <a:srgbClr val="7030A0"/>
                </a:solidFill>
                <a:latin typeface="NikoshBAN" pitchFamily="2" charset="0"/>
                <a:cs typeface="NikoshBAN" pitchFamily="2" charset="0"/>
              </a:rPr>
              <a:t>শ্রেণীঃ পঞ্চম</a:t>
            </a:r>
          </a:p>
          <a:p>
            <a:pPr algn="ctr"/>
            <a:r>
              <a:rPr lang="bn-BD" sz="3600" dirty="0" smtClean="0">
                <a:solidFill>
                  <a:srgbClr val="7030A0"/>
                </a:solidFill>
                <a:latin typeface="NikoshBAN" pitchFamily="2" charset="0"/>
                <a:cs typeface="NikoshBAN" pitchFamily="2" charset="0"/>
              </a:rPr>
              <a:t>বিষয়ঃ প্রাথমিক বিজ্ঞান</a:t>
            </a:r>
          </a:p>
          <a:p>
            <a:pPr algn="ctr"/>
            <a:r>
              <a:rPr lang="bn-BD" sz="3600" dirty="0" smtClean="0">
                <a:solidFill>
                  <a:srgbClr val="7030A0"/>
                </a:solidFill>
                <a:latin typeface="NikoshBAN" pitchFamily="2" charset="0"/>
                <a:cs typeface="NikoshBAN" pitchFamily="2" charset="0"/>
              </a:rPr>
              <a:t>সময়ঃ ৩৫ মিনিট</a:t>
            </a:r>
          </a:p>
          <a:p>
            <a:pPr algn="ctr"/>
            <a:endParaRPr lang="bn-BD" dirty="0" smtClean="0">
              <a:solidFill>
                <a:srgbClr val="7030A0"/>
              </a:solidFill>
              <a:latin typeface="NikoshBAN" pitchFamily="2" charset="0"/>
              <a:cs typeface="NikoshBAN" pitchFamily="2" charset="0"/>
            </a:endParaRPr>
          </a:p>
          <a:p>
            <a:pPr algn="ctr"/>
            <a:r>
              <a:rPr lang="bn-BD" sz="3600" dirty="0" smtClean="0">
                <a:solidFill>
                  <a:srgbClr val="FF0000"/>
                </a:solidFill>
                <a:latin typeface="NikoshBAN" pitchFamily="2" charset="0"/>
                <a:cs typeface="NikoshBAN" pitchFamily="2" charset="0"/>
              </a:rPr>
              <a:t>পাঠ পরিচিতি-</a:t>
            </a:r>
          </a:p>
          <a:p>
            <a:pPr algn="ctr"/>
            <a:r>
              <a:rPr lang="bn-BD" sz="3600" dirty="0" smtClean="0">
                <a:solidFill>
                  <a:srgbClr val="7030A0"/>
                </a:solidFill>
                <a:latin typeface="NikoshBAN" pitchFamily="2" charset="0"/>
                <a:cs typeface="NikoshBAN" pitchFamily="2" charset="0"/>
              </a:rPr>
              <a:t>পাঠঃ জীবনের জন্য পানি</a:t>
            </a:r>
          </a:p>
          <a:p>
            <a:pPr algn="ctr"/>
            <a:r>
              <a:rPr lang="bn-BD" sz="3600" dirty="0" smtClean="0">
                <a:solidFill>
                  <a:srgbClr val="7030A0"/>
                </a:solidFill>
                <a:latin typeface="NikoshBAN" pitchFamily="2" charset="0"/>
                <a:cs typeface="NikoshBAN" pitchFamily="2" charset="0"/>
              </a:rPr>
              <a:t>পাঠ্যাংশঃ তোমরা জান-----পানিচক্র বলে।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9144000" cy="6857999"/>
          </a:xfrm>
          <a:prstGeom prst="rect">
            <a:avLst/>
          </a:prstGeom>
          <a:noFill/>
        </p:spPr>
        <p:txBody>
          <a:bodyPr wrap="square" rtlCol="0">
            <a:spAutoFit/>
          </a:bodyPr>
          <a:lstStyle/>
          <a:p>
            <a:pPr algn="just"/>
            <a:r>
              <a:rPr lang="bn-BD" sz="4000" dirty="0" smtClean="0">
                <a:solidFill>
                  <a:srgbClr val="FF0000"/>
                </a:solidFill>
                <a:latin typeface="NikoshBAN" pitchFamily="2" charset="0"/>
                <a:cs typeface="NikoshBAN" pitchFamily="2" charset="0"/>
              </a:rPr>
              <a:t>পানি চক্রঃ </a:t>
            </a:r>
            <a:r>
              <a:rPr lang="bn-BD" sz="3500" dirty="0" smtClean="0">
                <a:latin typeface="NikoshBAN" pitchFamily="2" charset="0"/>
                <a:cs typeface="NikoshBAN" pitchFamily="2" charset="0"/>
              </a:rPr>
              <a:t>সূর্যতাপ পুকুর, খাল, বিল, নদী ও সমুদ্রের পানিকে জলীয় বাষ্পে পরিণত করে। জলীয় বাষ্প বায়ুমন্ডলের উপরের দিকে উঠে ঠান্ডা হয়ে ক্ষুদ্র পানিকণায় পরিণত হয়। ক্ষুদ্র পানিকণা একত্র হয়ে আকাশে মেঘ হিসেবে ঘুরে বেড়ায়। মেঘের পানিকণাগুলো একত্রিত হয়ে আকারে বড় হয়ে বৃষ্টিরূপে মাটিতে পড়ে। মেঘের পানিকণাগুলো খুব বেশি ঠান্ডা হয়ে গেলে তা বরফে পরিণত হয় এবং শিলাবৃষ্টি হিসাবে পৃথিবীতে নেমে আসে। বৃষ্টির পানি গড়িয়ে গড়িয়ে নদীর পানির সাথে মেশে। নদীর পানি প্রবাহিত হয়ে সমুদ্রের পানিতে মেশে। এভাবে ভূ-পৃষ্ঠের পানি থেকে জলীয় বাষ্প, জলীয় বাষ্প থেকে মেঘ, মেঘ থেকে বৃষ্টি হিসেবে পানি আবার ভূ-পৃষ্ঠে ফিরে আসে। পৃথিবীতে পানি তার এক উৎস থেকে আর এক উৎসে এভাবে ঘুরে আসাকে </a:t>
            </a:r>
            <a:r>
              <a:rPr lang="bn-BD" sz="4000" dirty="0" smtClean="0">
                <a:latin typeface="NikoshBAN" pitchFamily="2" charset="0"/>
                <a:cs typeface="NikoshBAN" pitchFamily="2" charset="0"/>
              </a:rPr>
              <a:t>পানি চক্র </a:t>
            </a:r>
            <a:r>
              <a:rPr lang="bn-BD" sz="3500" dirty="0" smtClean="0">
                <a:latin typeface="NikoshBAN" pitchFamily="2" charset="0"/>
                <a:cs typeface="NikoshBAN" pitchFamily="2" charset="0"/>
              </a:rPr>
              <a:t>বলে। </a:t>
            </a:r>
            <a:endParaRPr lang="en-US" sz="35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xz2.jpg"/>
          <p:cNvPicPr>
            <a:picLocks noChangeAspect="1"/>
          </p:cNvPicPr>
          <p:nvPr/>
        </p:nvPicPr>
        <p:blipFill>
          <a:blip r:embed="rId2"/>
          <a:stretch>
            <a:fillRect/>
          </a:stretch>
        </p:blipFill>
        <p:spPr>
          <a:xfrm>
            <a:off x="76200" y="0"/>
            <a:ext cx="8992377"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1000" y="435114"/>
            <a:ext cx="2590800" cy="923330"/>
          </a:xfrm>
          <a:prstGeom prst="rect">
            <a:avLst/>
          </a:prstGeom>
          <a:noFill/>
        </p:spPr>
        <p:txBody>
          <a:bodyPr wrap="square" rtlCol="0">
            <a:spAutoFit/>
          </a:bodyPr>
          <a:lstStyle/>
          <a:p>
            <a:r>
              <a:rPr lang="bn-BD" sz="5400" dirty="0" smtClean="0">
                <a:solidFill>
                  <a:srgbClr val="FF0000"/>
                </a:solidFill>
                <a:latin typeface="NikoshBAN" pitchFamily="2" charset="0"/>
                <a:cs typeface="NikoshBAN" pitchFamily="2" charset="0"/>
              </a:rPr>
              <a:t>নীরব পাঠঃ </a:t>
            </a:r>
            <a:endParaRPr lang="en-US" sz="5400" dirty="0">
              <a:solidFill>
                <a:srgbClr val="FF0000"/>
              </a:solidFill>
              <a:latin typeface="NikoshBAN" pitchFamily="2" charset="0"/>
              <a:cs typeface="NikoshBAN" pitchFamily="2" charset="0"/>
            </a:endParaRPr>
          </a:p>
        </p:txBody>
      </p:sp>
      <p:sp>
        <p:nvSpPr>
          <p:cNvPr id="6" name="TextBox 5"/>
          <p:cNvSpPr txBox="1"/>
          <p:nvPr/>
        </p:nvSpPr>
        <p:spPr>
          <a:xfrm>
            <a:off x="3276600" y="587514"/>
            <a:ext cx="28956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সময়ঃ ৫ মি</a:t>
            </a:r>
            <a:endParaRPr lang="en-US" sz="3600" dirty="0">
              <a:solidFill>
                <a:srgbClr val="FF0000"/>
              </a:solidFill>
              <a:latin typeface="NikoshBAN" pitchFamily="2" charset="0"/>
              <a:cs typeface="NikoshBAN" pitchFamily="2" charset="0"/>
            </a:endParaRPr>
          </a:p>
        </p:txBody>
      </p:sp>
      <p:sp>
        <p:nvSpPr>
          <p:cNvPr id="8" name="TextBox 7"/>
          <p:cNvSpPr txBox="1"/>
          <p:nvPr/>
        </p:nvSpPr>
        <p:spPr>
          <a:xfrm>
            <a:off x="4267200" y="5388114"/>
            <a:ext cx="46482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মেইন বইয়ের ১০-১১ পৃষ্ঠা। </a:t>
            </a:r>
            <a:endParaRPr lang="en-US" sz="40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m.jpg"/>
          <p:cNvPicPr>
            <a:picLocks noChangeAspect="1"/>
          </p:cNvPicPr>
          <p:nvPr/>
        </p:nvPicPr>
        <p:blipFill>
          <a:blip r:embed="rId2"/>
          <a:stretch>
            <a:fillRect/>
          </a:stretch>
        </p:blipFill>
        <p:spPr>
          <a:xfrm>
            <a:off x="7603" y="0"/>
            <a:ext cx="9136397" cy="68553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qwes.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52400" y="838200"/>
            <a:ext cx="8763000" cy="2308324"/>
          </a:xfrm>
          <a:prstGeom prst="rect">
            <a:avLst/>
          </a:prstGeom>
          <a:noFill/>
        </p:spPr>
        <p:txBody>
          <a:bodyPr wrap="square" rtlCol="0">
            <a:spAutoFit/>
          </a:bodyPr>
          <a:lstStyle/>
          <a:p>
            <a:pPr algn="ctr"/>
            <a:r>
              <a:rPr lang="bn-BD" sz="7200" b="1" dirty="0" smtClean="0">
                <a:solidFill>
                  <a:schemeClr val="bg1"/>
                </a:solidFill>
                <a:latin typeface="NikoshBAN" pitchFamily="2" charset="0"/>
                <a:cs typeface="NikoshBAN" pitchFamily="2" charset="0"/>
              </a:rPr>
              <a:t>দলীয় কাজঃ</a:t>
            </a:r>
          </a:p>
          <a:p>
            <a:pPr algn="ctr"/>
            <a:r>
              <a:rPr lang="bn-BD" sz="5400" b="1" dirty="0" smtClean="0">
                <a:solidFill>
                  <a:schemeClr val="bg1"/>
                </a:solidFill>
                <a:latin typeface="NikoshBAN" pitchFamily="2" charset="0"/>
                <a:cs typeface="NikoshBAN" pitchFamily="2" charset="0"/>
              </a:rPr>
              <a:t>প্রশ্নঃ পানি চক্র কী তা ব্যাখ্যা কর। </a:t>
            </a:r>
            <a:endParaRPr lang="bn-BD" sz="5400" dirty="0" smtClean="0">
              <a:solidFill>
                <a:schemeClr val="bg1"/>
              </a:solidFill>
              <a:latin typeface="NikoshBAN" pitchFamily="2" charset="0"/>
              <a:cs typeface="NikoshBAN" pitchFamily="2" charset="0"/>
            </a:endParaRPr>
          </a:p>
          <a:p>
            <a:r>
              <a:rPr lang="bn-BD" dirty="0" smtClean="0">
                <a:solidFill>
                  <a:schemeClr val="bg1"/>
                </a:solidFill>
                <a:latin typeface="NikoshBAN" pitchFamily="2" charset="0"/>
                <a:cs typeface="NikoshBAN" pitchFamily="2" charset="0"/>
              </a:rPr>
              <a:t>।</a:t>
            </a:r>
            <a:endParaRPr lang="en-US" dirty="0">
              <a:solidFill>
                <a:schemeClr val="bg1"/>
              </a:solidFill>
              <a:latin typeface="NikoshBAN" pitchFamily="2" charset="0"/>
              <a:cs typeface="NikoshBAN" pitchFamily="2" charset="0"/>
            </a:endParaRPr>
          </a:p>
        </p:txBody>
      </p:sp>
      <p:sp>
        <p:nvSpPr>
          <p:cNvPr id="5" name="TextBox 4"/>
          <p:cNvSpPr txBox="1"/>
          <p:nvPr/>
        </p:nvSpPr>
        <p:spPr>
          <a:xfrm>
            <a:off x="0" y="3352800"/>
            <a:ext cx="9144000" cy="2369880"/>
          </a:xfrm>
          <a:prstGeom prst="rect">
            <a:avLst/>
          </a:prstGeom>
          <a:noFill/>
        </p:spPr>
        <p:txBody>
          <a:bodyPr wrap="square" rtlCol="0">
            <a:spAutoFit/>
          </a:bodyPr>
          <a:lstStyle/>
          <a:p>
            <a:pPr algn="ctr"/>
            <a:r>
              <a:rPr lang="bn-BD" sz="7200" b="1" dirty="0" smtClean="0">
                <a:solidFill>
                  <a:schemeClr val="bg1"/>
                </a:solidFill>
                <a:latin typeface="NikoshBAN" pitchFamily="2" charset="0"/>
                <a:cs typeface="NikoshBAN" pitchFamily="2" charset="0"/>
              </a:rPr>
              <a:t>একাকী কাজঃ</a:t>
            </a:r>
          </a:p>
          <a:p>
            <a:pPr algn="ctr"/>
            <a:endParaRPr lang="bn-BD" sz="2800" b="1" dirty="0" smtClean="0">
              <a:solidFill>
                <a:schemeClr val="bg1"/>
              </a:solidFill>
              <a:latin typeface="NikoshBAN" pitchFamily="2" charset="0"/>
              <a:cs typeface="NikoshBAN" pitchFamily="2" charset="0"/>
            </a:endParaRPr>
          </a:p>
          <a:p>
            <a:pPr algn="ctr"/>
            <a:r>
              <a:rPr lang="bn-BD" sz="4800" b="1" dirty="0" smtClean="0">
                <a:solidFill>
                  <a:schemeClr val="bg1"/>
                </a:solidFill>
                <a:latin typeface="NikoshBAN" pitchFamily="2" charset="0"/>
                <a:cs typeface="NikoshBAN" pitchFamily="2" charset="0"/>
              </a:rPr>
              <a:t>প্রশ্নঃ শিলা বৃষ্টি কী?</a:t>
            </a:r>
            <a:endParaRPr lang="en-US" sz="48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33.jpg"/>
          <p:cNvPicPr>
            <a:picLocks noChangeAspect="1"/>
          </p:cNvPicPr>
          <p:nvPr/>
        </p:nvPicPr>
        <p:blipFill>
          <a:blip r:embed="rId2"/>
          <a:stretch>
            <a:fillRect/>
          </a:stretch>
        </p:blipFill>
        <p:spPr>
          <a:xfrm>
            <a:off x="-34290" y="0"/>
            <a:ext cx="9178290" cy="6858000"/>
          </a:xfrm>
          <a:prstGeom prst="rect">
            <a:avLst/>
          </a:prstGeom>
        </p:spPr>
      </p:pic>
      <p:sp>
        <p:nvSpPr>
          <p:cNvPr id="4" name="TextBox 3"/>
          <p:cNvSpPr txBox="1"/>
          <p:nvPr/>
        </p:nvSpPr>
        <p:spPr>
          <a:xfrm>
            <a:off x="381000" y="1905000"/>
            <a:ext cx="8763000" cy="3108543"/>
          </a:xfrm>
          <a:prstGeom prst="rect">
            <a:avLst/>
          </a:prstGeom>
          <a:noFill/>
        </p:spPr>
        <p:txBody>
          <a:bodyPr wrap="square" rtlCol="0">
            <a:spAutoFit/>
          </a:bodyPr>
          <a:lstStyle/>
          <a:p>
            <a:pPr algn="ctr"/>
            <a:r>
              <a:rPr lang="bn-BD" sz="9600" b="1" dirty="0" smtClean="0">
                <a:solidFill>
                  <a:srgbClr val="002060"/>
                </a:solidFill>
                <a:latin typeface="NikoshBAN" pitchFamily="2" charset="0"/>
                <a:cs typeface="NikoshBAN" pitchFamily="2" charset="0"/>
              </a:rPr>
              <a:t>বাড়ির কাজঃ</a:t>
            </a:r>
          </a:p>
          <a:p>
            <a:pPr algn="ctr"/>
            <a:r>
              <a:rPr lang="bn-BD" sz="7200" b="1" dirty="0" smtClean="0">
                <a:solidFill>
                  <a:srgbClr val="002060"/>
                </a:solidFill>
                <a:latin typeface="NikoshBAN" pitchFamily="2" charset="0"/>
                <a:cs typeface="NikoshBAN" pitchFamily="2" charset="0"/>
              </a:rPr>
              <a:t>প্রশ্নঃ পানি চক্রের চিত্র আঁকবে। </a:t>
            </a:r>
            <a:endParaRPr lang="bn-BD" sz="7200" dirty="0" smtClean="0">
              <a:solidFill>
                <a:srgbClr val="002060"/>
              </a:solidFill>
              <a:latin typeface="NikoshBAN" pitchFamily="2" charset="0"/>
              <a:cs typeface="NikoshBAN" pitchFamily="2" charset="0"/>
            </a:endParaRPr>
          </a:p>
          <a:p>
            <a:r>
              <a:rPr lang="bn-BD" sz="2800" dirty="0" smtClean="0">
                <a:solidFill>
                  <a:srgbClr val="002060"/>
                </a:solidFill>
                <a:latin typeface="NikoshBAN" pitchFamily="2" charset="0"/>
                <a:cs typeface="NikoshBAN" pitchFamily="2" charset="0"/>
              </a:rPr>
              <a:t>।</a:t>
            </a:r>
            <a:endParaRPr lang="en-US" sz="2800" dirty="0">
              <a:solidFill>
                <a:srgbClr val="002060"/>
              </a:solidFill>
              <a:latin typeface="NikoshBAN" pitchFamily="2" charset="0"/>
              <a:cs typeface="NikoshBAN" pitchFamily="2" charset="0"/>
            </a:endParaRPr>
          </a:p>
        </p:txBody>
      </p:sp>
      <p:pic>
        <p:nvPicPr>
          <p:cNvPr id="6" name="Picture 2" descr="C:\Users\Nazir\Documents\animduck_e0.gif"/>
          <p:cNvPicPr>
            <a:picLocks noChangeAspect="1" noChangeArrowheads="1" noCrop="1"/>
          </p:cNvPicPr>
          <p:nvPr/>
        </p:nvPicPr>
        <p:blipFill>
          <a:blip r:embed="rId3"/>
          <a:srcRect/>
          <a:stretch>
            <a:fillRect/>
          </a:stretch>
        </p:blipFill>
        <p:spPr bwMode="auto">
          <a:xfrm>
            <a:off x="7467600" y="5181600"/>
            <a:ext cx="1143000" cy="476250"/>
          </a:xfrm>
          <a:prstGeom prst="rect">
            <a:avLst/>
          </a:prstGeom>
          <a:noFill/>
        </p:spPr>
      </p:pic>
      <p:pic>
        <p:nvPicPr>
          <p:cNvPr id="7" name="Picture 2" descr="C:\Users\Nazir\Documents\animduck_e0.gif"/>
          <p:cNvPicPr>
            <a:picLocks noChangeAspect="1" noChangeArrowheads="1" noCrop="1"/>
          </p:cNvPicPr>
          <p:nvPr/>
        </p:nvPicPr>
        <p:blipFill>
          <a:blip r:embed="rId3"/>
          <a:srcRect/>
          <a:stretch>
            <a:fillRect/>
          </a:stretch>
        </p:blipFill>
        <p:spPr bwMode="auto">
          <a:xfrm>
            <a:off x="7010400" y="5486400"/>
            <a:ext cx="1143000"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RBLES.GIF"/>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1295400" y="685800"/>
            <a:ext cx="6712094" cy="769441"/>
          </a:xfrm>
          <a:prstGeom prst="rect">
            <a:avLst/>
          </a:prstGeom>
        </p:spPr>
        <p:txBody>
          <a:bodyPr wrap="none">
            <a:spAutoFit/>
          </a:bodyPr>
          <a:lstStyle/>
          <a:p>
            <a:r>
              <a:rPr lang="bn-BD" sz="4400" dirty="0" smtClean="0">
                <a:solidFill>
                  <a:schemeClr val="bg1"/>
                </a:solidFill>
                <a:latin typeface="NikoshBAN" pitchFamily="2" charset="0"/>
                <a:cs typeface="NikoshBAN" pitchFamily="2" charset="0"/>
              </a:rPr>
              <a:t>সবাই ভালো থেকো। আবার দেখা হবে।</a:t>
            </a:r>
            <a:endParaRPr lang="en-US" sz="4400" dirty="0">
              <a:solidFill>
                <a:schemeClr val="bg1"/>
              </a:solidFill>
              <a:latin typeface="NikoshBAN" pitchFamily="2" charset="0"/>
              <a:cs typeface="NikoshBAN" pitchFamily="2" charset="0"/>
            </a:endParaRPr>
          </a:p>
        </p:txBody>
      </p:sp>
      <p:pic>
        <p:nvPicPr>
          <p:cNvPr id="9" name="Picture 2" descr="C:\Users\Nazir\Documents\animduck_e0.gif"/>
          <p:cNvPicPr>
            <a:picLocks noChangeAspect="1" noChangeArrowheads="1" noCrop="1"/>
          </p:cNvPicPr>
          <p:nvPr/>
        </p:nvPicPr>
        <p:blipFill>
          <a:blip r:embed="rId3"/>
          <a:srcRect/>
          <a:stretch>
            <a:fillRect/>
          </a:stretch>
        </p:blipFill>
        <p:spPr bwMode="auto">
          <a:xfrm>
            <a:off x="914400" y="5257800"/>
            <a:ext cx="1508760" cy="628650"/>
          </a:xfrm>
          <a:prstGeom prst="rect">
            <a:avLst/>
          </a:prstGeom>
          <a:noFill/>
        </p:spPr>
      </p:pic>
      <p:pic>
        <p:nvPicPr>
          <p:cNvPr id="10" name="Picture 2" descr="C:\Users\Nazir\Documents\animduck_e0.gif"/>
          <p:cNvPicPr>
            <a:picLocks noChangeAspect="1" noChangeArrowheads="1" noCrop="1"/>
          </p:cNvPicPr>
          <p:nvPr/>
        </p:nvPicPr>
        <p:blipFill>
          <a:blip r:embed="rId3"/>
          <a:srcRect/>
          <a:stretch>
            <a:fillRect/>
          </a:stretch>
        </p:blipFill>
        <p:spPr bwMode="auto">
          <a:xfrm>
            <a:off x="304800" y="4648200"/>
            <a:ext cx="1508760" cy="628650"/>
          </a:xfrm>
          <a:prstGeom prst="rect">
            <a:avLst/>
          </a:prstGeom>
          <a:noFill/>
        </p:spPr>
      </p:pic>
      <p:pic>
        <p:nvPicPr>
          <p:cNvPr id="11" name="Picture 2" descr="C:\Users\Nazir\Documents\animduck_e0.gif"/>
          <p:cNvPicPr>
            <a:picLocks noChangeAspect="1" noChangeArrowheads="1" noCrop="1"/>
          </p:cNvPicPr>
          <p:nvPr/>
        </p:nvPicPr>
        <p:blipFill>
          <a:blip r:embed="rId3"/>
          <a:srcRect/>
          <a:stretch>
            <a:fillRect/>
          </a:stretch>
        </p:blipFill>
        <p:spPr bwMode="auto">
          <a:xfrm>
            <a:off x="1676400" y="3962400"/>
            <a:ext cx="1508760" cy="628650"/>
          </a:xfrm>
          <a:prstGeom prst="rect">
            <a:avLst/>
          </a:prstGeom>
          <a:noFill/>
        </p:spPr>
      </p:pic>
      <p:pic>
        <p:nvPicPr>
          <p:cNvPr id="12" name="Picture 2" descr="C:\Users\Nazir\Documents\animduck_e0.gif"/>
          <p:cNvPicPr>
            <a:picLocks noChangeAspect="1" noChangeArrowheads="1" noCrop="1"/>
          </p:cNvPicPr>
          <p:nvPr/>
        </p:nvPicPr>
        <p:blipFill>
          <a:blip r:embed="rId3"/>
          <a:srcRect/>
          <a:stretch>
            <a:fillRect/>
          </a:stretch>
        </p:blipFill>
        <p:spPr bwMode="auto">
          <a:xfrm>
            <a:off x="5181600" y="5257800"/>
            <a:ext cx="1508760" cy="628650"/>
          </a:xfrm>
          <a:prstGeom prst="rect">
            <a:avLst/>
          </a:prstGeom>
          <a:noFill/>
        </p:spPr>
      </p:pic>
      <p:pic>
        <p:nvPicPr>
          <p:cNvPr id="13" name="Picture 2" descr="C:\Users\Nazir\Documents\animduck_e0.gif"/>
          <p:cNvPicPr>
            <a:picLocks noChangeAspect="1" noChangeArrowheads="1" noCrop="1"/>
          </p:cNvPicPr>
          <p:nvPr/>
        </p:nvPicPr>
        <p:blipFill>
          <a:blip r:embed="rId3"/>
          <a:srcRect/>
          <a:stretch>
            <a:fillRect/>
          </a:stretch>
        </p:blipFill>
        <p:spPr bwMode="auto">
          <a:xfrm>
            <a:off x="3581400" y="4419600"/>
            <a:ext cx="1508760" cy="628650"/>
          </a:xfrm>
          <a:prstGeom prst="rect">
            <a:avLst/>
          </a:prstGeom>
          <a:noFill/>
        </p:spPr>
      </p:pic>
      <p:pic>
        <p:nvPicPr>
          <p:cNvPr id="14" name="Picture 2" descr="C:\Users\Nazir\Documents\animduck_e0.gif"/>
          <p:cNvPicPr>
            <a:picLocks noChangeAspect="1" noChangeArrowheads="1" noCrop="1"/>
          </p:cNvPicPr>
          <p:nvPr/>
        </p:nvPicPr>
        <p:blipFill>
          <a:blip r:embed="rId3"/>
          <a:srcRect/>
          <a:stretch>
            <a:fillRect/>
          </a:stretch>
        </p:blipFill>
        <p:spPr bwMode="auto">
          <a:xfrm>
            <a:off x="6705600" y="4419600"/>
            <a:ext cx="1508760" cy="628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Cycle-Art2A2.pn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76200" y="152400"/>
            <a:ext cx="8991600" cy="1015663"/>
          </a:xfrm>
          <a:prstGeom prst="rect">
            <a:avLst/>
          </a:prstGeom>
          <a:noFill/>
        </p:spPr>
        <p:txBody>
          <a:bodyPr wrap="square" rtlCol="0">
            <a:spAutoFit/>
          </a:bodyPr>
          <a:lstStyle/>
          <a:p>
            <a:r>
              <a:rPr lang="bn-BD" sz="6000" dirty="0" smtClean="0">
                <a:solidFill>
                  <a:srgbClr val="C00000"/>
                </a:solidFill>
                <a:latin typeface="NikoshBAN" pitchFamily="2" charset="0"/>
                <a:cs typeface="NikoshBAN" pitchFamily="2" charset="0"/>
              </a:rPr>
              <a:t>এই পাঠ শেষে শিক্ষার্থীরা যা শিখবেঃ-</a:t>
            </a:r>
            <a:endParaRPr lang="en-US" sz="6000" dirty="0">
              <a:solidFill>
                <a:srgbClr val="C00000"/>
              </a:solidFill>
              <a:latin typeface="NikoshBAN" pitchFamily="2" charset="0"/>
              <a:cs typeface="NikoshBAN" pitchFamily="2" charset="0"/>
            </a:endParaRPr>
          </a:p>
        </p:txBody>
      </p:sp>
      <p:sp>
        <p:nvSpPr>
          <p:cNvPr id="7" name="TextBox 6"/>
          <p:cNvSpPr txBox="1"/>
          <p:nvPr/>
        </p:nvSpPr>
        <p:spPr>
          <a:xfrm>
            <a:off x="457200" y="1598474"/>
            <a:ext cx="8229600" cy="1754326"/>
          </a:xfrm>
          <a:prstGeom prst="rect">
            <a:avLst/>
          </a:prstGeom>
          <a:noFill/>
        </p:spPr>
        <p:txBody>
          <a:bodyPr wrap="square" rtlCol="0">
            <a:spAutoFit/>
          </a:bodyPr>
          <a:lstStyle/>
          <a:p>
            <a:r>
              <a:rPr lang="bn-BD" sz="5400" dirty="0" smtClean="0">
                <a:solidFill>
                  <a:srgbClr val="7030A0"/>
                </a:solidFill>
                <a:latin typeface="NikoshBAN" pitchFamily="2" charset="0"/>
                <a:cs typeface="NikoshBAN" pitchFamily="2" charset="0"/>
              </a:rPr>
              <a:t>১। মেঘ ও বৃষ্টি কী তা বলতে ও লিখতে পারবে । </a:t>
            </a:r>
            <a:endParaRPr lang="en-US" sz="5400" dirty="0">
              <a:solidFill>
                <a:srgbClr val="7030A0"/>
              </a:solidFill>
              <a:latin typeface="NikoshBAN" pitchFamily="2" charset="0"/>
              <a:cs typeface="NikoshBAN" pitchFamily="2" charset="0"/>
            </a:endParaRPr>
          </a:p>
        </p:txBody>
      </p:sp>
      <p:sp>
        <p:nvSpPr>
          <p:cNvPr id="8" name="TextBox 7"/>
          <p:cNvSpPr txBox="1"/>
          <p:nvPr/>
        </p:nvSpPr>
        <p:spPr>
          <a:xfrm>
            <a:off x="381000" y="4343400"/>
            <a:ext cx="8763000" cy="923330"/>
          </a:xfrm>
          <a:prstGeom prst="rect">
            <a:avLst/>
          </a:prstGeom>
          <a:noFill/>
        </p:spPr>
        <p:txBody>
          <a:bodyPr wrap="square" rtlCol="0">
            <a:spAutoFit/>
          </a:bodyPr>
          <a:lstStyle/>
          <a:p>
            <a:r>
              <a:rPr lang="bn-BD" sz="5400" dirty="0" smtClean="0">
                <a:solidFill>
                  <a:srgbClr val="002060"/>
                </a:solidFill>
                <a:latin typeface="NikoshBAN" pitchFamily="2" charset="0"/>
                <a:cs typeface="NikoshBAN" pitchFamily="2" charset="0"/>
              </a:rPr>
              <a:t>৩। পানিচক্র কী তা ব্যাখ্যা করতে পারবে। </a:t>
            </a:r>
            <a:endParaRPr lang="en-US" sz="5400" dirty="0">
              <a:solidFill>
                <a:srgbClr val="002060"/>
              </a:solidFill>
              <a:latin typeface="NikoshBAN" pitchFamily="2" charset="0"/>
              <a:cs typeface="NikoshBAN" pitchFamily="2" charset="0"/>
            </a:endParaRPr>
          </a:p>
        </p:txBody>
      </p:sp>
      <p:sp>
        <p:nvSpPr>
          <p:cNvPr id="9" name="Rectangle 8"/>
          <p:cNvSpPr/>
          <p:nvPr/>
        </p:nvSpPr>
        <p:spPr>
          <a:xfrm>
            <a:off x="609600" y="3352800"/>
            <a:ext cx="7543800" cy="923330"/>
          </a:xfrm>
          <a:prstGeom prst="rect">
            <a:avLst/>
          </a:prstGeom>
        </p:spPr>
        <p:txBody>
          <a:bodyPr wrap="square">
            <a:spAutoFit/>
          </a:bodyPr>
          <a:lstStyle/>
          <a:p>
            <a:r>
              <a:rPr lang="bn-BD" sz="5400" dirty="0" smtClean="0">
                <a:solidFill>
                  <a:srgbClr val="FF0000"/>
                </a:solidFill>
                <a:latin typeface="NikoshBAN" pitchFamily="2" charset="0"/>
                <a:cs typeface="NikoshBAN" pitchFamily="2" charset="0"/>
              </a:rPr>
              <a:t>২। শিলা বৃষ্টি কী তা বলতে পারবে।</a:t>
            </a:r>
            <a:endParaRPr lang="en-US" sz="5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3.jpg"/>
          <p:cNvPicPr>
            <a:picLocks noChangeAspect="1"/>
          </p:cNvPicPr>
          <p:nvPr/>
        </p:nvPicPr>
        <p:blipFill>
          <a:blip r:embed="rId2"/>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style>
          <a:lnRef idx="1">
            <a:schemeClr val="accent2"/>
          </a:lnRef>
          <a:fillRef idx="3">
            <a:schemeClr val="accent2"/>
          </a:fillRef>
          <a:effectRef idx="2">
            <a:schemeClr val="accent2"/>
          </a:effectRef>
          <a:fontRef idx="minor">
            <a:schemeClr val="lt1"/>
          </a:fontRef>
        </p:style>
      </p:pic>
      <p:sp>
        <p:nvSpPr>
          <p:cNvPr id="5" name="TextBox 4"/>
          <p:cNvSpPr txBox="1"/>
          <p:nvPr/>
        </p:nvSpPr>
        <p:spPr>
          <a:xfrm>
            <a:off x="1905000" y="2794337"/>
            <a:ext cx="5791200" cy="1015663"/>
          </a:xfrm>
          <a:prstGeom prst="rect">
            <a:avLst/>
          </a:prstGeom>
          <a:noFill/>
        </p:spPr>
        <p:txBody>
          <a:bodyPr wrap="square" rtlCol="0">
            <a:spAutoFit/>
          </a:bodyPr>
          <a:lstStyle/>
          <a:p>
            <a:r>
              <a:rPr lang="bn-BD" sz="6000" dirty="0" smtClean="0">
                <a:latin typeface="NikoshBAN" pitchFamily="2" charset="0"/>
                <a:cs typeface="NikoshBAN" pitchFamily="2" charset="0"/>
              </a:rPr>
              <a:t>নিরাপদ পরিবেশ সৃষ্টি </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k.jpg"/>
          <p:cNvPicPr>
            <a:picLocks noChangeAspect="1"/>
          </p:cNvPicPr>
          <p:nvPr/>
        </p:nvPicPr>
        <p:blipFill>
          <a:blip r:embed="rId2"/>
          <a:stretch>
            <a:fillRect/>
          </a:stretch>
        </p:blipFill>
        <p:spPr>
          <a:xfrm>
            <a:off x="0" y="4414"/>
            <a:ext cx="9144000" cy="6853586"/>
          </a:xfrm>
          <a:prstGeom prst="rect">
            <a:avLst/>
          </a:prstGeom>
          <a:ln>
            <a:solidFill>
              <a:srgbClr val="FF0000"/>
            </a:solidFill>
          </a:ln>
        </p:spPr>
      </p:pic>
      <p:sp>
        <p:nvSpPr>
          <p:cNvPr id="4" name="TextBox 3"/>
          <p:cNvSpPr txBox="1"/>
          <p:nvPr/>
        </p:nvSpPr>
        <p:spPr>
          <a:xfrm>
            <a:off x="3124200" y="304800"/>
            <a:ext cx="2514600" cy="646331"/>
          </a:xfrm>
          <a:prstGeom prst="rect">
            <a:avLst/>
          </a:prstGeom>
          <a:noFill/>
        </p:spPr>
        <p:txBody>
          <a:bodyPr wrap="square" rtlCol="0">
            <a:spAutoFit/>
          </a:bodyPr>
          <a:lstStyle/>
          <a:p>
            <a:r>
              <a:rPr lang="bn-BD" sz="3600" dirty="0" smtClean="0">
                <a:solidFill>
                  <a:schemeClr val="bg1"/>
                </a:solidFill>
                <a:latin typeface="NikoshBAN" pitchFamily="2" charset="0"/>
                <a:cs typeface="NikoshBAN" pitchFamily="2" charset="0"/>
              </a:rPr>
              <a:t>ছড়ার মাধ্যমেঃ </a:t>
            </a:r>
            <a:endParaRPr lang="en-US" sz="3600" dirty="0">
              <a:solidFill>
                <a:schemeClr val="bg1"/>
              </a:solidFill>
              <a:latin typeface="NikoshBAN" pitchFamily="2" charset="0"/>
              <a:cs typeface="NikoshBAN" pitchFamily="2" charset="0"/>
            </a:endParaRPr>
          </a:p>
        </p:txBody>
      </p:sp>
      <p:sp>
        <p:nvSpPr>
          <p:cNvPr id="5" name="TextBox 4"/>
          <p:cNvSpPr txBox="1"/>
          <p:nvPr/>
        </p:nvSpPr>
        <p:spPr>
          <a:xfrm>
            <a:off x="5105400" y="762000"/>
            <a:ext cx="4038600" cy="4524315"/>
          </a:xfrm>
          <a:prstGeom prst="rect">
            <a:avLst/>
          </a:prstGeom>
          <a:noFill/>
        </p:spPr>
        <p:txBody>
          <a:bodyPr wrap="square" rtlCol="0">
            <a:spAutoFit/>
          </a:bodyPr>
          <a:lstStyle/>
          <a:p>
            <a:pPr algn="ctr"/>
            <a:r>
              <a:rPr lang="bn-BD" sz="3600" dirty="0" smtClean="0">
                <a:solidFill>
                  <a:schemeClr val="bg1"/>
                </a:solidFill>
                <a:latin typeface="NikoshBAN" pitchFamily="2" charset="0"/>
                <a:cs typeface="NikoshBAN" pitchFamily="2" charset="0"/>
              </a:rPr>
              <a:t>মেঘ গুড়গুড় মেঘলা দিনে</a:t>
            </a:r>
          </a:p>
          <a:p>
            <a:pPr algn="ctr"/>
            <a:r>
              <a:rPr lang="bn-BD" sz="3600" dirty="0" smtClean="0">
                <a:solidFill>
                  <a:schemeClr val="bg1"/>
                </a:solidFill>
                <a:latin typeface="NikoshBAN" pitchFamily="2" charset="0"/>
                <a:cs typeface="NikoshBAN" pitchFamily="2" charset="0"/>
              </a:rPr>
              <a:t>ময়ূর ডাকে কেকা</a:t>
            </a:r>
          </a:p>
          <a:p>
            <a:pPr algn="ctr"/>
            <a:r>
              <a:rPr lang="bn-BD" sz="3600" dirty="0" smtClean="0">
                <a:solidFill>
                  <a:schemeClr val="bg1"/>
                </a:solidFill>
                <a:latin typeface="NikoshBAN" pitchFamily="2" charset="0"/>
                <a:cs typeface="NikoshBAN" pitchFamily="2" charset="0"/>
              </a:rPr>
              <a:t>সবায় লুকায় ঘরের কোণে</a:t>
            </a:r>
          </a:p>
          <a:p>
            <a:pPr algn="ctr"/>
            <a:r>
              <a:rPr lang="bn-BD" sz="3600" dirty="0" smtClean="0">
                <a:solidFill>
                  <a:schemeClr val="bg1"/>
                </a:solidFill>
                <a:latin typeface="NikoshBAN" pitchFamily="2" charset="0"/>
                <a:cs typeface="NikoshBAN" pitchFamily="2" charset="0"/>
              </a:rPr>
              <a:t> ময়ূর নাচে একা।</a:t>
            </a:r>
          </a:p>
          <a:p>
            <a:pPr algn="ctr"/>
            <a:r>
              <a:rPr lang="bn-BD" sz="3600" dirty="0" smtClean="0">
                <a:solidFill>
                  <a:schemeClr val="bg1"/>
                </a:solidFill>
                <a:latin typeface="NikoshBAN" pitchFamily="2" charset="0"/>
                <a:cs typeface="NikoshBAN" pitchFamily="2" charset="0"/>
              </a:rPr>
              <a:t>রং ধনুর রং ছড়িয়ে দিয়ে </a:t>
            </a:r>
          </a:p>
          <a:p>
            <a:pPr algn="ctr"/>
            <a:r>
              <a:rPr lang="bn-BD" sz="3600" dirty="0" smtClean="0">
                <a:solidFill>
                  <a:schemeClr val="bg1"/>
                </a:solidFill>
                <a:latin typeface="NikoshBAN" pitchFamily="2" charset="0"/>
                <a:cs typeface="NikoshBAN" pitchFamily="2" charset="0"/>
              </a:rPr>
              <a:t>রঙের লহর তুলে</a:t>
            </a:r>
          </a:p>
          <a:p>
            <a:pPr algn="ctr"/>
            <a:r>
              <a:rPr lang="bn-BD" sz="3600" dirty="0" smtClean="0">
                <a:solidFill>
                  <a:schemeClr val="bg1"/>
                </a:solidFill>
                <a:latin typeface="NikoshBAN" pitchFamily="2" charset="0"/>
                <a:cs typeface="NikoshBAN" pitchFamily="2" charset="0"/>
              </a:rPr>
              <a:t>মনের সুখে নাচে ময়ূর </a:t>
            </a:r>
          </a:p>
          <a:p>
            <a:pPr algn="ctr"/>
            <a:r>
              <a:rPr lang="bn-BD" sz="3600" dirty="0" smtClean="0">
                <a:solidFill>
                  <a:schemeClr val="bg1"/>
                </a:solidFill>
                <a:latin typeface="NikoshBAN" pitchFamily="2" charset="0"/>
                <a:cs typeface="NikoshBAN" pitchFamily="2" charset="0"/>
              </a:rPr>
              <a:t>নাচে পেখম খুলে।</a:t>
            </a:r>
            <a:endParaRPr lang="en-US" sz="3600" dirty="0">
              <a:solidFill>
                <a:schemeClr val="bg1"/>
              </a:solidFill>
              <a:latin typeface="NikoshBAN" pitchFamily="2" charset="0"/>
              <a:cs typeface="NikoshBAN" pitchFamily="2" charset="0"/>
            </a:endParaRPr>
          </a:p>
        </p:txBody>
      </p:sp>
      <p:pic>
        <p:nvPicPr>
          <p:cNvPr id="15361" name="Picture 1" descr="C:\Users\Nazir\Documents\animpnky_e0.gif"/>
          <p:cNvPicPr>
            <a:picLocks noChangeAspect="1" noChangeArrowheads="1" noCrop="1"/>
          </p:cNvPicPr>
          <p:nvPr/>
        </p:nvPicPr>
        <p:blipFill>
          <a:blip r:embed="rId3"/>
          <a:srcRect/>
          <a:stretch>
            <a:fillRect/>
          </a:stretch>
        </p:blipFill>
        <p:spPr bwMode="auto">
          <a:xfrm>
            <a:off x="457200" y="5029200"/>
            <a:ext cx="1428750" cy="1600200"/>
          </a:xfrm>
          <a:prstGeom prst="rect">
            <a:avLst/>
          </a:prstGeom>
          <a:noFill/>
        </p:spPr>
      </p:pic>
      <p:pic>
        <p:nvPicPr>
          <p:cNvPr id="7" name="Picture 1" descr="C:\Users\Nazir\Documents\animpnky_e0.gif"/>
          <p:cNvPicPr>
            <a:picLocks noChangeAspect="1" noChangeArrowheads="1" noCrop="1"/>
          </p:cNvPicPr>
          <p:nvPr/>
        </p:nvPicPr>
        <p:blipFill>
          <a:blip r:embed="rId3"/>
          <a:srcRect/>
          <a:stretch>
            <a:fillRect/>
          </a:stretch>
        </p:blipFill>
        <p:spPr bwMode="auto">
          <a:xfrm>
            <a:off x="8229600" y="4953000"/>
            <a:ext cx="1219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2000"/>
                                        <p:tgtEl>
                                          <p:spTgt spid="1536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8.jpg"/>
          <p:cNvPicPr>
            <a:picLocks noChangeAspect="1"/>
          </p:cNvPicPr>
          <p:nvPr/>
        </p:nvPicPr>
        <p:blipFill>
          <a:blip r:embed="rId2"/>
          <a:stretch>
            <a:fillRect/>
          </a:stretch>
        </p:blipFill>
        <p:spPr>
          <a:xfrm>
            <a:off x="0" y="0"/>
            <a:ext cx="9144000" cy="6839465"/>
          </a:xfrm>
          <a:prstGeom prst="rect">
            <a:avLst/>
          </a:prstGeom>
        </p:spPr>
      </p:pic>
      <p:sp>
        <p:nvSpPr>
          <p:cNvPr id="6" name="TextBox 5"/>
          <p:cNvSpPr txBox="1"/>
          <p:nvPr/>
        </p:nvSpPr>
        <p:spPr>
          <a:xfrm>
            <a:off x="4267200" y="3352800"/>
            <a:ext cx="762000" cy="1015663"/>
          </a:xfrm>
          <a:prstGeom prst="rect">
            <a:avLst/>
          </a:prstGeom>
          <a:noFill/>
        </p:spPr>
        <p:txBody>
          <a:bodyPr wrap="square" rtlCol="0">
            <a:spAutoFit/>
          </a:bodyPr>
          <a:lstStyle/>
          <a:p>
            <a:r>
              <a:rPr lang="bn-BD" sz="6000" b="1" dirty="0" smtClean="0">
                <a:solidFill>
                  <a:srgbClr val="FF0000"/>
                </a:solidFill>
                <a:latin typeface="NikoshBAN" pitchFamily="2" charset="0"/>
                <a:cs typeface="NikoshBAN" pitchFamily="2" charset="0"/>
              </a:rPr>
              <a:t>বা</a:t>
            </a:r>
            <a:endParaRPr lang="en-US" sz="6000" b="1" dirty="0">
              <a:solidFill>
                <a:srgbClr val="FF0000"/>
              </a:solidFill>
              <a:latin typeface="NikoshBAN" pitchFamily="2" charset="0"/>
              <a:cs typeface="NikoshBAN" pitchFamily="2" charset="0"/>
            </a:endParaRPr>
          </a:p>
        </p:txBody>
      </p:sp>
      <p:sp>
        <p:nvSpPr>
          <p:cNvPr id="7" name="TextBox 6"/>
          <p:cNvSpPr txBox="1"/>
          <p:nvPr/>
        </p:nvSpPr>
        <p:spPr>
          <a:xfrm>
            <a:off x="1905000" y="304800"/>
            <a:ext cx="5562600" cy="1015663"/>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পাঠ শিরোনাম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Rectangle 9"/>
          <p:cNvSpPr/>
          <p:nvPr/>
        </p:nvSpPr>
        <p:spPr>
          <a:xfrm>
            <a:off x="2438400" y="1143000"/>
            <a:ext cx="4572000" cy="1981200"/>
          </a:xfrm>
          <a:prstGeom prst="rect">
            <a:avLst/>
          </a:prstGeom>
          <a:noFill/>
        </p:spPr>
        <p:txBody>
          <a:bodyPr wrap="none" lIns="91440" tIns="45720" rIns="91440" bIns="45720">
            <a:prstTxWarp prst="textCurve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পানিচক্র</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Rectangle 11"/>
          <p:cNvSpPr/>
          <p:nvPr/>
        </p:nvSpPr>
        <p:spPr>
          <a:xfrm>
            <a:off x="2438400" y="4800600"/>
            <a:ext cx="4493539" cy="923330"/>
          </a:xfrm>
          <a:prstGeom prst="rect">
            <a:avLst/>
          </a:prstGeom>
          <a:noFill/>
        </p:spPr>
        <p:txBody>
          <a:bodyPr wrap="none" lIns="91440" tIns="45720" rIns="91440" bIns="45720">
            <a:prstTxWarp prst="textChevronInverted">
              <a:avLst/>
            </a:prstTxWarp>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Light" pitchFamily="2" charset="0"/>
                <a:cs typeface="NikoshLight" pitchFamily="2" charset="0"/>
              </a:rPr>
              <a:t>Water Cycle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Light" pitchFamily="2" charset="0"/>
              <a:cs typeface="NikoshLigh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5.png"/>
          <p:cNvPicPr>
            <a:picLocks noChangeAspect="1"/>
          </p:cNvPicPr>
          <p:nvPr/>
        </p:nvPicPr>
        <p:blipFill>
          <a:blip r:embed="rId2"/>
          <a:stretch>
            <a:fillRect/>
          </a:stretch>
        </p:blipFill>
        <p:spPr>
          <a:xfrm>
            <a:off x="0" y="0"/>
            <a:ext cx="9144000" cy="685800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BD" sz="6000" dirty="0" smtClean="0">
                <a:latin typeface="NikoshBAN" pitchFamily="2" charset="0"/>
                <a:cs typeface="NikoshBAN" pitchFamily="2" charset="0"/>
              </a:rPr>
              <a:t>ছবিতে আমরা কী দেখতে পাচ্ছি?  </a:t>
            </a:r>
            <a:endParaRPr lang="en-US" sz="6000" dirty="0">
              <a:latin typeface="NikoshBAN" pitchFamily="2" charset="0"/>
              <a:cs typeface="NikoshBAN" pitchFamily="2" charset="0"/>
            </a:endParaRPr>
          </a:p>
        </p:txBody>
      </p:sp>
      <p:pic>
        <p:nvPicPr>
          <p:cNvPr id="5" name="Picture 4" descr="imagedwsgs.jpg"/>
          <p:cNvPicPr>
            <a:picLocks noChangeAspect="1"/>
          </p:cNvPicPr>
          <p:nvPr/>
        </p:nvPicPr>
        <p:blipFill>
          <a:blip r:embed="rId2"/>
          <a:stretch>
            <a:fillRect/>
          </a:stretch>
        </p:blipFill>
        <p:spPr>
          <a:xfrm>
            <a:off x="0" y="838200"/>
            <a:ext cx="9144000" cy="6019800"/>
          </a:xfrm>
          <a:prstGeom prst="rect">
            <a:avLst/>
          </a:prstGeom>
        </p:spPr>
      </p:pic>
      <p:sp>
        <p:nvSpPr>
          <p:cNvPr id="7" name="TextBox 6"/>
          <p:cNvSpPr txBox="1"/>
          <p:nvPr/>
        </p:nvSpPr>
        <p:spPr>
          <a:xfrm>
            <a:off x="990600" y="6019800"/>
            <a:ext cx="2971800" cy="646331"/>
          </a:xfrm>
          <a:prstGeom prst="rect">
            <a:avLst/>
          </a:prstGeom>
          <a:noFill/>
        </p:spPr>
        <p:txBody>
          <a:bodyPr wrap="square" rtlCol="0">
            <a:spAutoFit/>
          </a:bodyPr>
          <a:lstStyle/>
          <a:p>
            <a:r>
              <a:rPr lang="bn-BD" sz="3600" dirty="0" smtClean="0">
                <a:solidFill>
                  <a:schemeClr val="bg1"/>
                </a:solidFill>
                <a:latin typeface="NikoshBAN" pitchFamily="2" charset="0"/>
                <a:cs typeface="NikoshBAN" pitchFamily="2" charset="0"/>
              </a:rPr>
              <a:t>সূর্য প্রচন্ড তাপ দিচ্ছে </a:t>
            </a:r>
            <a:endParaRPr lang="en-US" sz="36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wq.jpg"/>
          <p:cNvPicPr>
            <a:picLocks noChangeAspect="1"/>
          </p:cNvPicPr>
          <p:nvPr/>
        </p:nvPicPr>
        <p:blipFill>
          <a:blip r:embed="rId2"/>
          <a:stretch>
            <a:fillRect/>
          </a:stretch>
        </p:blipFill>
        <p:spPr>
          <a:xfrm>
            <a:off x="0" y="762000"/>
            <a:ext cx="9119360" cy="6096000"/>
          </a:xfrm>
          <a:prstGeom prst="rect">
            <a:avLst/>
          </a:prstGeom>
        </p:spPr>
      </p:pic>
      <p:sp>
        <p:nvSpPr>
          <p:cNvPr id="5" name="TextBox 4"/>
          <p:cNvSpPr txBox="1"/>
          <p:nvPr/>
        </p:nvSpPr>
        <p:spPr>
          <a:xfrm>
            <a:off x="0" y="0"/>
            <a:ext cx="9144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BD" sz="5400" dirty="0" smtClean="0">
                <a:latin typeface="NikoshBAN" pitchFamily="2" charset="0"/>
                <a:cs typeface="NikoshBAN" pitchFamily="2" charset="0"/>
              </a:rPr>
              <a:t>এই ছবিতে আমরা কী দেখতে পাচ্ছি?  </a:t>
            </a:r>
            <a:endParaRPr lang="en-US" sz="5400" dirty="0">
              <a:latin typeface="NikoshBAN" pitchFamily="2" charset="0"/>
              <a:cs typeface="NikoshBAN" pitchFamily="2" charset="0"/>
            </a:endParaRPr>
          </a:p>
        </p:txBody>
      </p:sp>
      <p:sp>
        <p:nvSpPr>
          <p:cNvPr id="7" name="TextBox 6"/>
          <p:cNvSpPr txBox="1"/>
          <p:nvPr/>
        </p:nvSpPr>
        <p:spPr>
          <a:xfrm>
            <a:off x="1066800" y="2362200"/>
            <a:ext cx="4800600" cy="769441"/>
          </a:xfrm>
          <a:prstGeom prst="rect">
            <a:avLst/>
          </a:prstGeom>
          <a:noFill/>
        </p:spPr>
        <p:txBody>
          <a:bodyPr wrap="square" rtlCol="0">
            <a:spAutoFit/>
          </a:bodyPr>
          <a:lstStyle/>
          <a:p>
            <a:r>
              <a:rPr lang="bn-BD" sz="4400" dirty="0" smtClean="0">
                <a:solidFill>
                  <a:srgbClr val="FF0000"/>
                </a:solidFill>
                <a:latin typeface="NikoshBAN" pitchFamily="2" charset="0"/>
                <a:cs typeface="NikoshBAN" pitchFamily="2" charset="0"/>
              </a:rPr>
              <a:t>সূর্য তাপে পানি বাষ্প হচ্ছে </a:t>
            </a:r>
            <a:endParaRPr lang="en-US" sz="4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487</Words>
  <Application>Microsoft Office PowerPoint</Application>
  <PresentationFormat>On-screen Show (4:3)</PresentationFormat>
  <Paragraphs>72</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Nazir</dc:creator>
  <cp:lastModifiedBy>Nazir</cp:lastModifiedBy>
  <cp:revision>90</cp:revision>
  <dcterms:created xsi:type="dcterms:W3CDTF">2006-08-16T00:00:00Z</dcterms:created>
  <dcterms:modified xsi:type="dcterms:W3CDTF">2014-01-03T05:56:12Z</dcterms:modified>
</cp:coreProperties>
</file>